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13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</p:sldIdLst>
  <p:sldSz cx="9144000" cy="5143500"/>
  <p:notesSz cx="6858000" cy="9144000"/>
  <p:embeddedFontLst>
    <p:embeddedFont>
      <p:font typeface="Roboto" charset="0"/>
      <p:regular r:id="rId13"/>
      <p:bold r:id="rId14"/>
      <p:italic r:id="rId15"/>
      <p:boldItalic r:id="rId16"/>
    </p:embeddedFont>
    <p:embeddedFont>
      <p:font typeface="Montserrat" charset="0"/>
      <p:regular r:id="rId17"/>
      <p:bold r:id="rId18"/>
      <p:italic r:id="rId19"/>
      <p:boldItalic r:id="rId20"/>
    </p:embeddedFont>
    <p:embeddedFont>
      <p:font typeface="Lato" charset="0"/>
      <p:regular r:id="rId21"/>
      <p:bold r:id="rId22"/>
      <p:italic r:id="rId23"/>
      <p:boldItalic r:id="rId24"/>
    </p:embeddedFont>
    <p:embeddedFont>
      <p:font typeface="Average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9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5" Type="http://schemas.openxmlformats.org/officeDocument/2006/relationships/font" Target="fonts/font13.fntdata"/><Relationship Id="rId24" Type="http://schemas.openxmlformats.org/officeDocument/2006/relationships/font" Target="fonts/font12.fntdata"/><Relationship Id="rId23" Type="http://schemas.openxmlformats.org/officeDocument/2006/relationships/font" Target="fonts/font11.fntdata"/><Relationship Id="rId22" Type="http://schemas.openxmlformats.org/officeDocument/2006/relationships/font" Target="fonts/font10.fntdata"/><Relationship Id="rId21" Type="http://schemas.openxmlformats.org/officeDocument/2006/relationships/font" Target="fonts/font9.fntdata"/><Relationship Id="rId20" Type="http://schemas.openxmlformats.org/officeDocument/2006/relationships/font" Target="fonts/font8.fntdata"/><Relationship Id="rId2" Type="http://schemas.openxmlformats.org/officeDocument/2006/relationships/theme" Target="theme/theme1.xml"/><Relationship Id="rId19" Type="http://schemas.openxmlformats.org/officeDocument/2006/relationships/font" Target="fonts/font7.fntdata"/><Relationship Id="rId18" Type="http://schemas.openxmlformats.org/officeDocument/2006/relationships/font" Target="fonts/font6.fntdata"/><Relationship Id="rId17" Type="http://schemas.openxmlformats.org/officeDocument/2006/relationships/font" Target="fonts/font5.fntdata"/><Relationship Id="rId16" Type="http://schemas.openxmlformats.org/officeDocument/2006/relationships/font" Target="fonts/font4.fntdata"/><Relationship Id="rId15" Type="http://schemas.openxmlformats.org/officeDocument/2006/relationships/font" Target="fonts/font3.fntdata"/><Relationship Id="rId14" Type="http://schemas.openxmlformats.org/officeDocument/2006/relationships/font" Target="fonts/font2.fntdata"/><Relationship Id="rId13" Type="http://schemas.openxmlformats.org/officeDocument/2006/relationships/font" Target="fonts/font1.fntdata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f87997393_0_821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f87997393_0_82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1f87997393_0_1053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" name="Google Shape;252;g1f87997393_0_105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1f87997393_0_83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1f87997393_0_83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1f87997393_0_1544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1f87997393_0_154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>
            <a:fillRect/>
          </a:stretch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>
            <a:fillRect/>
          </a:stretch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77" name="Google Shape;177;p13"/>
          <p:cNvSpPr txBox="1"/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03" name="Google Shape;203;p14"/>
          <p:cNvSpPr txBox="1"/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>
            <a:fillRect/>
          </a:stretch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3" name="Google Shape;63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" name="Google Shape;79;p6"/>
          <p:cNvSpPr txBox="1"/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7" name="Google Shape;87;p6"/>
          <p:cNvSpPr txBox="1"/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9" name="Google Shape;99;p7"/>
          <p:cNvSpPr txBox="1"/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01" name="Google Shape;101;p7"/>
          <p:cNvSpPr txBox="1"/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9.xml"/><Relationship Id="rId2" Type="http://schemas.openxmlformats.org/officeDocument/2006/relationships/image" Target="../media/image5.jpe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AI LAB Project Presentation</a:t>
            </a:r>
            <a:endParaRPr lang="en-GB"/>
          </a:p>
        </p:txBody>
      </p:sp>
      <p:sp>
        <p:nvSpPr>
          <p:cNvPr id="229" name="Google Shape;229;p17"/>
          <p:cNvSpPr txBox="1"/>
          <p:nvPr>
            <p:ph type="subTitle" idx="1"/>
          </p:nvPr>
        </p:nvSpPr>
        <p:spPr>
          <a:xfrm>
            <a:off x="7282200" y="4277075"/>
            <a:ext cx="1458600" cy="6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Izaan Mohtashim                                                       Usama Aziz</a:t>
            </a:r>
            <a:endParaRPr lang="en-GB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</a:t>
            </a:r>
            <a:endParaRPr lang="en-GB"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36550" algn="l" rtl="0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700"/>
              <a:buFont typeface="Montserrat"/>
              <a:buAutoNum type="arabicPeriod"/>
            </a:pPr>
            <a:r>
              <a:rPr lang="en-GB" sz="17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Explanation</a:t>
            </a:r>
            <a:endParaRPr sz="21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 2.     </a:t>
            </a:r>
            <a:r>
              <a:rPr lang="en-GB" sz="18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Model</a:t>
            </a:r>
            <a:endParaRPr sz="18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 3.     </a:t>
            </a:r>
            <a:r>
              <a:rPr lang="en-GB" sz="18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Code</a:t>
            </a:r>
            <a:endParaRPr sz="18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 4.     </a:t>
            </a:r>
            <a:r>
              <a:rPr lang="en-GB" sz="18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sz="22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18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2" name="Google Shape;242;p18"/>
          <p:cNvSpPr txBox="1"/>
          <p:nvPr/>
        </p:nvSpPr>
        <p:spPr>
          <a:xfrm>
            <a:off x="4443276" y="2426100"/>
            <a:ext cx="3018300" cy="140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4443276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Explanation</a:t>
            </a:r>
            <a:endParaRPr lang="en-GB"/>
          </a:p>
        </p:txBody>
      </p:sp>
      <p:sp>
        <p:nvSpPr>
          <p:cNvPr id="249" name="Google Shape;249;p19"/>
          <p:cNvSpPr txBox="1"/>
          <p:nvPr>
            <p:ph type="body" idx="1"/>
          </p:nvPr>
        </p:nvSpPr>
        <p:spPr>
          <a:xfrm>
            <a:off x="1297500" y="1567550"/>
            <a:ext cx="7038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objective of the project is to apply the different classification and clustering algorithms to the problem of classifying cyber-attacks in network traffic.</a:t>
            </a: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For the given dataset, we want to develop classifiers for the prediction of attack type, given their attributes.</a:t>
            </a: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The scope of the project includes</a:t>
            </a: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• Formulation of the problem under consideration.</a:t>
            </a: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• Cleaning and </a:t>
            </a:r>
            <a:r>
              <a:rPr lang="en-GB"/>
              <a:t>pre-processing</a:t>
            </a:r>
            <a:r>
              <a:rPr lang="en-GB"/>
              <a:t> the data.</a:t>
            </a: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• Apply feature engineering (if needed).</a:t>
            </a: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• Implement the classification and clustering algorithm. </a:t>
            </a: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• Report the performance of the algorithms and presentation of analysis/findings.</a:t>
            </a:r>
            <a:endParaRPr lang="en-GB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MODELS</a:t>
            </a:r>
            <a:endParaRPr lang="en-GB"/>
          </a:p>
        </p:txBody>
      </p:sp>
      <p:sp>
        <p:nvSpPr>
          <p:cNvPr id="255" name="Google Shape;255;p20"/>
          <p:cNvSpPr txBox="1"/>
          <p:nvPr/>
        </p:nvSpPr>
        <p:spPr>
          <a:xfrm>
            <a:off x="812750" y="1907325"/>
            <a:ext cx="27873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Decision Tree Classifier </a:t>
            </a:r>
            <a:endParaRPr lang="en-GB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p20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that makes predictions based on a hierarchical structure of if-else rules.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7" name="Google Shape;257;p20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KNN</a:t>
            </a:r>
            <a:endParaRPr lang="en-GB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8" name="Google Shape;258;p20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algorithm that classifies data based on proximity to neighboring instances.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6548575" y="1907325"/>
            <a:ext cx="25953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ANN with MLP Classifier</a:t>
            </a:r>
            <a:endParaRPr lang="en-GB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0" name="Google Shape;260;p20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Predicts class labels based on input features.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61" name="Google Shape;261;p20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Performance</a:t>
            </a:r>
            <a:endParaRPr lang="en-GB" sz="1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2" name="Google Shape;262;p20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Accuracy, F1score,Precision</a:t>
            </a:r>
            <a:endParaRPr sz="10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263" name="Google Shape;263;p20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4" name="Google Shape;264;p20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5" name="Google Shape;265;p20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66" name="Google Shape;266;p20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7" name="Google Shape;267;p20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9BC5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8" name="Google Shape;268;p20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0D47A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69" name="Google Shape;269;p20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1976D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70" name="Google Shape;270;p20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name="adj1" fmla="val 10795717"/>
              <a:gd name="adj2" fmla="val 16201261"/>
            </a:avLst>
          </a:prstGeom>
          <a:solidFill>
            <a:srgbClr val="2196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271" name="Google Shape;271;p20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272" name="Google Shape;272;p2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3" name="Google Shape;273;p2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9BC5E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4" name="Google Shape;274;p20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5" name="Google Shape;275;p20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276" name="Google Shape;276;p2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7" name="Google Shape;277;p2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2196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8" name="Google Shape;278;p20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79" name="Google Shape;279;p20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280" name="Google Shape;280;p20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name="adj1" fmla="val 19686997"/>
                <a:gd name="adj2" fmla="val 7771013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1" name="Google Shape;281;p20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1976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82" name="Google Shape;282;p20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3" name="Google Shape;283;p20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284" name="Google Shape;284;p20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name="adj1" fmla="val 18953478"/>
                <a:gd name="adj2" fmla="val 8381030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dist="50800" dir="5400000" algn="tl" rotWithShape="0">
                <a:srgbClr val="000000">
                  <a:alpha val="549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" name="Google Shape;285;p20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name="adj1" fmla="val 2500565"/>
                <a:gd name="adj2" fmla="val 1811979"/>
              </a:avLst>
            </a:prstGeom>
            <a:solidFill>
              <a:srgbClr val="0D47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86" name="Google Shape;286;p20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sz="1600" b="1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7" name="Google Shape;287;p20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 lang="en-GB"/>
          </a:p>
        </p:txBody>
      </p:sp>
      <p:sp>
        <p:nvSpPr>
          <p:cNvPr id="293" name="Google Shape;293;p21"/>
          <p:cNvSpPr txBox="1"/>
          <p:nvPr/>
        </p:nvSpPr>
        <p:spPr>
          <a:xfrm>
            <a:off x="1297500" y="174366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94" name="Google Shape;294;p21"/>
          <p:cNvSpPr txBox="1"/>
          <p:nvPr>
            <p:ph type="body" idx="1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implementation tasks involved exploring and understanding the dataset's characteristics, followed by data preprocessing steps such as cleaning, handling missing values, outliers, and feature scaling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5" name="Google Shape;295;p21"/>
          <p:cNvSpPr txBox="1"/>
          <p:nvPr/>
        </p:nvSpPr>
        <p:spPr>
          <a:xfrm>
            <a:off x="1297500" y="265853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96" name="Google Shape;296;p21"/>
          <p:cNvSpPr txBox="1"/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For classification, three algorithms were utilized. The decision tree algorithm was employed to develop a classification model, evaluating its performance using metrics like accuracy, precision, recall, and F1 score. The K-Nearest Neighbors (KNN) algorithm was implemented, optimizing the value of k, and the Artificial Neural Networks (ANN) model was chosen, trained, and evaluated while tuning hyperparameters.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7" name="Google Shape;297;p21"/>
          <p:cNvSpPr txBox="1"/>
          <p:nvPr/>
        </p:nvSpPr>
        <p:spPr>
          <a:xfrm>
            <a:off x="1297500" y="4191419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8" name="Google Shape;298;p21"/>
          <p:cNvSpPr txBox="1"/>
          <p:nvPr>
            <p:ph type="body" idx="1"/>
          </p:nvPr>
        </p:nvSpPr>
        <p:spPr>
          <a:xfrm>
            <a:off x="2030400" y="4294928"/>
            <a:ext cx="5877300" cy="60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It can be further fine tuned to improve the performance of the model.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22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 lang="en-GB"/>
          </a:p>
        </p:txBody>
      </p:sp>
      <p:sp>
        <p:nvSpPr>
          <p:cNvPr id="304" name="Google Shape;304;p22"/>
          <p:cNvSpPr txBox="1"/>
          <p:nvPr>
            <p:ph type="body" idx="1"/>
          </p:nvPr>
        </p:nvSpPr>
        <p:spPr>
          <a:xfrm>
            <a:off x="645300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Have a nice day </a:t>
            </a:r>
            <a:endParaRPr lang="en-GB"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305" name="Google Shape;305;p22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976700" y="2546250"/>
            <a:ext cx="400500" cy="579934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p22"/>
          <p:cNvPicPr preferRelativeResize="0"/>
          <p:nvPr/>
        </p:nvPicPr>
        <p:blipFill>
          <a:blip r:embed="rId2"/>
          <a:stretch>
            <a:fillRect/>
          </a:stretch>
        </p:blipFill>
        <p:spPr>
          <a:xfrm>
            <a:off x="3960022" y="725650"/>
            <a:ext cx="4723050" cy="377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1776</Words>
  <Application>WPS Presentation</Application>
  <PresentationFormat/>
  <Paragraphs>74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9" baseType="lpstr">
      <vt:lpstr>Arial</vt:lpstr>
      <vt:lpstr>SimSun</vt:lpstr>
      <vt:lpstr>Wingdings</vt:lpstr>
      <vt:lpstr>Arial</vt:lpstr>
      <vt:lpstr>Montserrat</vt:lpstr>
      <vt:lpstr>Gubbi</vt:lpstr>
      <vt:lpstr>Lato</vt:lpstr>
      <vt:lpstr>Average</vt:lpstr>
      <vt:lpstr>Roboto</vt:lpstr>
      <vt:lpstr>Microsoft YaHei</vt:lpstr>
      <vt:lpstr>Droid Sans Fallback</vt:lpstr>
      <vt:lpstr>Arial Unicode MS</vt:lpstr>
      <vt:lpstr>Focus</vt:lpstr>
      <vt:lpstr>AI LAB Project Presentation</vt:lpstr>
      <vt:lpstr>Content</vt:lpstr>
      <vt:lpstr>Explanation</vt:lpstr>
      <vt:lpstr>MODELS</vt:lpstr>
      <vt:lpstr>Conclusion</vt:lpstr>
      <vt:lpstr>Thank you!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LAB Project Presentation</dc:title>
  <dc:creator/>
  <cp:lastModifiedBy>lycan</cp:lastModifiedBy>
  <cp:revision>2</cp:revision>
  <dcterms:created xsi:type="dcterms:W3CDTF">2023-05-16T00:20:26Z</dcterms:created>
  <dcterms:modified xsi:type="dcterms:W3CDTF">2023-05-16T00:20:26Z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/>
  </property>
  <property fmtid="{D5CDD505-2E9C-101B-9397-08002B2CF9AE}" pid="3" name="KSOProductBuildVer">
    <vt:lpwstr>1033-11.1.0.11664</vt:lpwstr>
  </property>
</Properties>
</file>